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3" r:id="rId6"/>
    <p:sldId id="260" r:id="rId7"/>
    <p:sldId id="267" r:id="rId8"/>
    <p:sldId id="261" r:id="rId9"/>
    <p:sldId id="268" r:id="rId10"/>
    <p:sldId id="269" r:id="rId11"/>
    <p:sldId id="271" r:id="rId12"/>
    <p:sldId id="270" r:id="rId13"/>
    <p:sldId id="265" r:id="rId14"/>
    <p:sldId id="262" r:id="rId15"/>
    <p:sldId id="264" r:id="rId16"/>
    <p:sldId id="266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D3D3"/>
    <a:srgbClr val="ECE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9594"/>
  </p:normalViewPr>
  <p:slideViewPr>
    <p:cSldViewPr snapToGrid="0" snapToObjects="1">
      <p:cViewPr varScale="1">
        <p:scale>
          <a:sx n="86" d="100"/>
          <a:sy n="86" d="100"/>
        </p:scale>
        <p:origin x="186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2EE56-F776-3946-8481-1058692C9A7B}" type="datetimeFigureOut">
              <a:rPr lang="es-ES_tradnl" smtClean="0"/>
              <a:t>27/10/16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CB672F-287C-D148-AB5F-8C8AB44690FD}" type="slidenum">
              <a:rPr lang="es-ES_tradnl" smtClean="0"/>
              <a:t>‹Nr.›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22230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CB672F-287C-D148-AB5F-8C8AB44690FD}" type="slidenum">
              <a:rPr lang="es-ES_tradnl" smtClean="0"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7314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CB672F-287C-D148-AB5F-8C8AB44690FD}" type="slidenum">
              <a:rPr lang="es-ES_tradnl" smtClean="0"/>
              <a:t>15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0931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CB672F-287C-D148-AB5F-8C8AB44690FD}" type="slidenum">
              <a:rPr lang="es-ES_tradnl" smtClean="0"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10956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480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595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97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706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3218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877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6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299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229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25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399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9558B-6867-6F49-A83C-A4FC2893CD10}" type="datetimeFigureOut">
              <a:rPr lang="en-US" smtClean="0"/>
              <a:t>10/27/16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DF30C2-518D-8749-825F-AED1A40A5C5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940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6950" r="6852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17750" y="273050"/>
            <a:ext cx="4540250" cy="2076450"/>
          </a:xfrm>
        </p:spPr>
        <p:txBody>
          <a:bodyPr/>
          <a:lstStyle/>
          <a:p>
            <a:r>
              <a:rPr lang="en-US" dirty="0" smtClean="0"/>
              <a:t>Analyzing Data from </a:t>
            </a:r>
            <a:r>
              <a:rPr lang="en-US" dirty="0" err="1" smtClean="0"/>
              <a:t>MovieLens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76500" y="3775075"/>
            <a:ext cx="4184649" cy="2971800"/>
          </a:xfrm>
        </p:spPr>
        <p:txBody>
          <a:bodyPr>
            <a:normAutofit fontScale="85000" lnSpcReduction="20000"/>
          </a:bodyPr>
          <a:lstStyle/>
          <a:p>
            <a:r>
              <a:rPr lang="en-US" sz="4300" b="1" dirty="0" smtClean="0">
                <a:solidFill>
                  <a:schemeClr val="bg1"/>
                </a:solidFill>
              </a:rPr>
              <a:t>Team 8</a:t>
            </a:r>
          </a:p>
          <a:p>
            <a:endParaRPr lang="en-US" sz="1100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Brendan Foley</a:t>
            </a:r>
          </a:p>
          <a:p>
            <a:r>
              <a:rPr lang="en-US" dirty="0" err="1" smtClean="0">
                <a:solidFill>
                  <a:schemeClr val="bg1"/>
                </a:solidFill>
              </a:rPr>
              <a:t>Yuhui</a:t>
            </a:r>
            <a:r>
              <a:rPr lang="en-US" dirty="0" smtClean="0">
                <a:solidFill>
                  <a:schemeClr val="bg1"/>
                </a:solidFill>
              </a:rPr>
              <a:t> Gong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Luis Jimenez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Mu </a:t>
            </a:r>
            <a:r>
              <a:rPr lang="en-US" dirty="0" err="1" smtClean="0">
                <a:solidFill>
                  <a:schemeClr val="bg1"/>
                </a:solidFill>
              </a:rPr>
              <a:t>Niu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Matt Weiss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4870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>
              <a:xfrm>
                <a:off x="1929826" y="1600200"/>
                <a:ext cx="6756974" cy="4965005"/>
              </a:xfrm>
            </p:spPr>
            <p:txBody>
              <a:bodyPr>
                <a:normAutofit fontScale="92500"/>
              </a:bodyPr>
              <a:lstStyle/>
              <a:p>
                <a:pPr marL="0" indent="0" algn="ctr">
                  <a:buNone/>
                </a:pPr>
                <a:r>
                  <a:rPr lang="en-US" dirty="0" smtClean="0"/>
                  <a:t>Correlation Coefficient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The </a:t>
                </a:r>
                <a:r>
                  <a:rPr lang="en-US" dirty="0"/>
                  <a:t>correlation coefficient for young people is higher than that of old people at a significance of </a:t>
                </a:r>
                <a14:m>
                  <m:oMath xmlns:m="http://schemas.openxmlformats.org/officeDocument/2006/math">
                    <m:r>
                      <a:rPr lang="es-ES" b="1" i="1" smtClean="0">
                        <a:latin typeface="Cambria Math" charset="0"/>
                      </a:rPr>
                      <m:t>𝒑</m:t>
                    </m:r>
                    <m:r>
                      <a:rPr lang="es-ES" b="1" i="1" smtClean="0">
                        <a:latin typeface="Cambria Math" charset="0"/>
                      </a:rPr>
                      <m:t>=</m:t>
                    </m:r>
                    <m:r>
                      <a:rPr lang="es-ES" b="1" i="1" smtClean="0">
                        <a:latin typeface="Cambria Math" charset="0"/>
                      </a:rPr>
                      <m:t>𝟐</m:t>
                    </m:r>
                    <m:r>
                      <a:rPr lang="es-ES" b="1" i="1" smtClean="0">
                        <a:latin typeface="Cambria Math" charset="0"/>
                      </a:rPr>
                      <m:t>.</m:t>
                    </m:r>
                    <m:r>
                      <a:rPr lang="es-ES" b="1" i="1" smtClean="0">
                        <a:latin typeface="Cambria Math" charset="0"/>
                      </a:rPr>
                      <m:t>𝟔</m:t>
                    </m:r>
                    <m:r>
                      <a:rPr lang="es-ES" b="1" i="1" smtClean="0">
                        <a:latin typeface="Cambria Math" charset="0"/>
                      </a:rPr>
                      <m:t> × </m:t>
                    </m:r>
                    <m:sSup>
                      <m:sSupPr>
                        <m:ctrlPr>
                          <a:rPr lang="es-ES" b="1" i="1" smtClean="0">
                            <a:latin typeface="Cambria Math" charset="0"/>
                          </a:rPr>
                        </m:ctrlPr>
                      </m:sSupPr>
                      <m:e>
                        <m:r>
                          <a:rPr lang="es-ES" b="1" i="1" smtClean="0">
                            <a:latin typeface="Cambria Math" charset="0"/>
                          </a:rPr>
                          <m:t>𝟏𝟎</m:t>
                        </m:r>
                      </m:e>
                      <m:sup>
                        <m:r>
                          <a:rPr lang="es-ES" b="1" i="1" smtClean="0">
                            <a:latin typeface="Cambria Math" charset="0"/>
                          </a:rPr>
                          <m:t>−</m:t>
                        </m:r>
                        <m:r>
                          <a:rPr lang="es-ES" b="1" i="1" smtClean="0">
                            <a:latin typeface="Cambria Math" charset="0"/>
                          </a:rPr>
                          <m:t>𝟒𝟑</m:t>
                        </m:r>
                      </m:sup>
                    </m:sSup>
                  </m:oMath>
                </a14:m>
                <a:r>
                  <a:rPr lang="en-US" dirty="0" smtClean="0"/>
                  <a:t>, </a:t>
                </a:r>
                <a:r>
                  <a:rPr lang="en-US" dirty="0"/>
                  <a:t>which is very significant. </a:t>
                </a:r>
                <a:endParaRPr lang="en-US" dirty="0" smtClean="0"/>
              </a:p>
              <a:p>
                <a:r>
                  <a:rPr lang="en-US" b="1" dirty="0" smtClean="0"/>
                  <a:t>Drama </a:t>
                </a:r>
                <a:r>
                  <a:rPr lang="en-US" dirty="0" smtClean="0"/>
                  <a:t>correlation</a:t>
                </a:r>
                <a:r>
                  <a:rPr lang="en-US" b="1" dirty="0" smtClean="0"/>
                  <a:t> </a:t>
                </a:r>
                <a:r>
                  <a:rPr lang="en-US" dirty="0"/>
                  <a:t>is </a:t>
                </a:r>
                <a:r>
                  <a:rPr lang="en-US" b="1" dirty="0"/>
                  <a:t>0.58</a:t>
                </a:r>
                <a:r>
                  <a:rPr lang="en-US" dirty="0"/>
                  <a:t>, while for </a:t>
                </a:r>
                <a:r>
                  <a:rPr lang="en-US" b="1" dirty="0"/>
                  <a:t>comedies</a:t>
                </a:r>
                <a:r>
                  <a:rPr lang="en-US" dirty="0"/>
                  <a:t> </a:t>
                </a:r>
                <a:r>
                  <a:rPr lang="en-US" dirty="0" smtClean="0"/>
                  <a:t>is </a:t>
                </a:r>
                <a:r>
                  <a:rPr lang="en-US" b="1" dirty="0" smtClean="0"/>
                  <a:t>0.68</a:t>
                </a:r>
                <a:r>
                  <a:rPr lang="en-US" dirty="0"/>
                  <a:t>.</a:t>
                </a:r>
                <a:r>
                  <a:rPr lang="en-US" dirty="0" smtClean="0"/>
                  <a:t> </a:t>
                </a:r>
              </a:p>
              <a:p>
                <a:pPr lvl="1"/>
                <a:r>
                  <a:rPr lang="en-US" dirty="0" smtClean="0"/>
                  <a:t>Movie </a:t>
                </a:r>
                <a:r>
                  <a:rPr lang="en-US" dirty="0"/>
                  <a:t>tastes among genders are more similar for comedies. 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29826" y="1600200"/>
                <a:ext cx="6756974" cy="4965005"/>
              </a:xfrm>
              <a:blipFill rotWithShape="0">
                <a:blip r:embed="rId2"/>
                <a:stretch>
                  <a:fillRect l="-1895" t="-1474" r="-1534" b="-1966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Correlation: Men </a:t>
            </a:r>
            <a:r>
              <a:rPr lang="en-US" dirty="0" err="1" smtClean="0"/>
              <a:t>vs</a:t>
            </a:r>
            <a:r>
              <a:rPr lang="en-US" dirty="0" smtClean="0"/>
              <a:t> Women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13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>
              <a:xfrm>
                <a:off x="1929826" y="1600200"/>
                <a:ext cx="6756974" cy="4965005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en-US" dirty="0" smtClean="0"/>
                  <a:t>Correlation Coefficient</a:t>
                </a:r>
              </a:p>
              <a:p>
                <a:endParaRPr lang="en-US" dirty="0" smtClean="0"/>
              </a:p>
              <a:p>
                <a:pPr algn="just"/>
                <a:r>
                  <a:rPr lang="en-US" dirty="0"/>
                  <a:t>The correlation coefficient for </a:t>
                </a:r>
                <a:r>
                  <a:rPr lang="en-US" b="1" dirty="0"/>
                  <a:t>active movies</a:t>
                </a:r>
                <a:r>
                  <a:rPr lang="en-US" dirty="0"/>
                  <a:t> is </a:t>
                </a:r>
                <a:r>
                  <a:rPr lang="en-US" b="1" dirty="0"/>
                  <a:t>higher</a:t>
                </a:r>
                <a:r>
                  <a:rPr lang="en-US" dirty="0"/>
                  <a:t> than that of </a:t>
                </a:r>
                <a:r>
                  <a:rPr lang="en-US" b="1" dirty="0"/>
                  <a:t>non-active</a:t>
                </a:r>
                <a:r>
                  <a:rPr lang="en-US" dirty="0"/>
                  <a:t> </a:t>
                </a:r>
                <a:r>
                  <a:rPr lang="en-US" dirty="0" smtClean="0"/>
                  <a:t> with </a:t>
                </a:r>
                <a14:m>
                  <m:oMath xmlns:m="http://schemas.openxmlformats.org/officeDocument/2006/math">
                    <m:r>
                      <a:rPr lang="es-ES" b="1" i="1" smtClean="0">
                        <a:latin typeface="Cambria Math" charset="0"/>
                      </a:rPr>
                      <m:t>𝒑</m:t>
                    </m:r>
                    <m:r>
                      <a:rPr lang="es-ES" b="1" i="1" smtClean="0">
                        <a:latin typeface="Cambria Math" charset="0"/>
                      </a:rPr>
                      <m:t>=</m:t>
                    </m:r>
                    <m:r>
                      <a:rPr lang="es-ES" b="1" i="1" smtClean="0">
                        <a:latin typeface="Cambria Math" charset="0"/>
                      </a:rPr>
                      <m:t>𝟒</m:t>
                    </m:r>
                    <m:r>
                      <a:rPr lang="es-ES" b="1" i="1" smtClean="0">
                        <a:latin typeface="Cambria Math" charset="0"/>
                      </a:rPr>
                      <m:t>.</m:t>
                    </m:r>
                    <m:r>
                      <a:rPr lang="es-ES" b="1" i="1" smtClean="0">
                        <a:latin typeface="Cambria Math" charset="0"/>
                      </a:rPr>
                      <m:t>𝟓</m:t>
                    </m:r>
                    <m:r>
                      <a:rPr lang="es-ES" b="1" i="1" smtClean="0">
                        <a:latin typeface="Cambria Math" charset="0"/>
                      </a:rPr>
                      <m:t> × </m:t>
                    </m:r>
                    <m:sSup>
                      <m:sSupPr>
                        <m:ctrlPr>
                          <a:rPr lang="es-E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s-E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𝟏𝟎</m:t>
                        </m:r>
                      </m:e>
                      <m:sup>
                        <m:r>
                          <a:rPr lang="es-E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−</m:t>
                        </m:r>
                        <m:r>
                          <a:rPr lang="es-ES" b="1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𝟏𝟒</m:t>
                        </m:r>
                      </m:sup>
                    </m:sSup>
                  </m:oMath>
                </a14:m>
                <a:r>
                  <a:rPr lang="en-US" dirty="0" smtClean="0"/>
                  <a:t>. </a:t>
                </a:r>
              </a:p>
              <a:p>
                <a:pPr algn="just"/>
                <a:endParaRPr lang="en-US" dirty="0" smtClean="0"/>
              </a:p>
              <a:p>
                <a:pPr algn="just"/>
                <a:r>
                  <a:rPr lang="en-US" dirty="0" smtClean="0"/>
                  <a:t>The </a:t>
                </a:r>
                <a:r>
                  <a:rPr lang="en-US" dirty="0"/>
                  <a:t>correlations </a:t>
                </a:r>
                <a:r>
                  <a:rPr lang="en-US" b="1" dirty="0"/>
                  <a:t>don’t</a:t>
                </a:r>
                <a:r>
                  <a:rPr lang="en-US" dirty="0"/>
                  <a:t> seem to </a:t>
                </a:r>
                <a:r>
                  <a:rPr lang="en-US" b="1" dirty="0"/>
                  <a:t>change</a:t>
                </a:r>
                <a:r>
                  <a:rPr lang="en-US" dirty="0"/>
                  <a:t> based </a:t>
                </a:r>
                <a:r>
                  <a:rPr lang="en-US" b="1" dirty="0"/>
                  <a:t>on </a:t>
                </a:r>
                <a:r>
                  <a:rPr lang="en-US" b="1" dirty="0" smtClean="0"/>
                  <a:t>location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r>
                      <a:rPr lang="es-ES" b="1" i="1" smtClean="0">
                        <a:latin typeface="Cambria Math" charset="0"/>
                      </a:rPr>
                      <m:t>𝒑</m:t>
                    </m:r>
                    <m:r>
                      <a:rPr lang="es-ES" b="1" i="1" smtClean="0">
                        <a:latin typeface="Cambria Math" charset="0"/>
                      </a:rPr>
                      <m:t>=</m:t>
                    </m:r>
                    <m:r>
                      <a:rPr lang="es-ES" b="1" i="1" smtClean="0">
                        <a:latin typeface="Cambria Math" charset="0"/>
                      </a:rPr>
                      <m:t>𝟎</m:t>
                    </m:r>
                    <m:r>
                      <a:rPr lang="es-ES" b="1" i="1" smtClean="0">
                        <a:latin typeface="Cambria Math" charset="0"/>
                      </a:rPr>
                      <m:t>.</m:t>
                    </m:r>
                    <m:r>
                      <a:rPr lang="es-ES" b="1" i="1" smtClean="0">
                        <a:latin typeface="Cambria Math" charset="0"/>
                      </a:rPr>
                      <m:t>𝟕𝟖</m:t>
                    </m:r>
                  </m:oMath>
                </a14:m>
                <a:r>
                  <a:rPr lang="en-US" dirty="0" smtClean="0"/>
                  <a:t>.</a:t>
                </a:r>
                <a:endParaRPr lang="en-US" dirty="0"/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29826" y="1600200"/>
                <a:ext cx="6756974" cy="4965005"/>
              </a:xfrm>
              <a:blipFill rotWithShape="0">
                <a:blip r:embed="rId2"/>
                <a:stretch>
                  <a:fillRect l="-2076" t="-1597" r="-2256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Correlation: Men </a:t>
            </a:r>
            <a:r>
              <a:rPr lang="en-US" dirty="0" err="1" smtClean="0"/>
              <a:t>vs</a:t>
            </a:r>
            <a:r>
              <a:rPr lang="en-US" dirty="0" smtClean="0"/>
              <a:t> Women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287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29826" y="1600200"/>
            <a:ext cx="6756974" cy="4965005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Conjectures</a:t>
            </a:r>
          </a:p>
          <a:p>
            <a:endParaRPr lang="en-US" dirty="0" smtClean="0"/>
          </a:p>
          <a:p>
            <a:r>
              <a:rPr lang="en-US" dirty="0" smtClean="0"/>
              <a:t>Factors </a:t>
            </a:r>
            <a:r>
              <a:rPr lang="en-US" dirty="0"/>
              <a:t>that </a:t>
            </a:r>
            <a:r>
              <a:rPr lang="en-US" b="1" dirty="0" smtClean="0"/>
              <a:t>influence homogeneity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age </a:t>
            </a:r>
          </a:p>
          <a:p>
            <a:pPr lvl="1"/>
            <a:r>
              <a:rPr lang="en-US" dirty="0" smtClean="0"/>
              <a:t>how </a:t>
            </a:r>
            <a:r>
              <a:rPr lang="en-US" dirty="0"/>
              <a:t>mainstream a film </a:t>
            </a:r>
            <a:r>
              <a:rPr lang="en-US" dirty="0" smtClean="0"/>
              <a:t>is</a:t>
            </a:r>
          </a:p>
          <a:p>
            <a:pPr lvl="1"/>
            <a:r>
              <a:rPr lang="en-US" dirty="0" smtClean="0"/>
              <a:t>genre </a:t>
            </a:r>
          </a:p>
          <a:p>
            <a:r>
              <a:rPr lang="en-US" dirty="0" smtClean="0"/>
              <a:t>Factors </a:t>
            </a:r>
            <a:r>
              <a:rPr lang="en-US" dirty="0"/>
              <a:t>that </a:t>
            </a:r>
            <a:r>
              <a:rPr lang="en-US" b="1" dirty="0"/>
              <a:t>don’t </a:t>
            </a:r>
            <a:r>
              <a:rPr lang="en-US" b="1" dirty="0" smtClean="0"/>
              <a:t>influence homogeneity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Location</a:t>
            </a:r>
          </a:p>
          <a:p>
            <a:pPr lvl="1"/>
            <a:r>
              <a:rPr lang="en-US" dirty="0" smtClean="0"/>
              <a:t>male-popularity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Correlation: Men </a:t>
            </a:r>
            <a:r>
              <a:rPr lang="en-US" dirty="0" err="1" smtClean="0"/>
              <a:t>vs</a:t>
            </a:r>
            <a:r>
              <a:rPr lang="en-US" dirty="0" smtClean="0"/>
              <a:t> Women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31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29825" y="1600200"/>
            <a:ext cx="6756973" cy="4965005"/>
          </a:xfrm>
        </p:spPr>
        <p:txBody>
          <a:bodyPr anchor="ctr">
            <a:normAutofit/>
          </a:bodyPr>
          <a:lstStyle/>
          <a:p>
            <a:pPr algn="just"/>
            <a:r>
              <a:rPr lang="en-US" b="1" dirty="0"/>
              <a:t>W</a:t>
            </a:r>
            <a:r>
              <a:rPr lang="en-US" b="1" dirty="0" smtClean="0"/>
              <a:t>hich </a:t>
            </a:r>
            <a:r>
              <a:rPr lang="en-US" b="1" dirty="0"/>
              <a:t>story should the studio invest </a:t>
            </a:r>
            <a:r>
              <a:rPr lang="en-US" dirty="0"/>
              <a:t>into a movie</a:t>
            </a:r>
            <a:r>
              <a:rPr lang="en-US" dirty="0" smtClean="0"/>
              <a:t>?</a:t>
            </a:r>
          </a:p>
          <a:p>
            <a:pPr algn="just"/>
            <a:endParaRPr lang="en-US" dirty="0" smtClean="0"/>
          </a:p>
          <a:p>
            <a:pPr algn="just"/>
            <a:r>
              <a:rPr lang="en-US" dirty="0" smtClean="0"/>
              <a:t>Is </a:t>
            </a:r>
            <a:r>
              <a:rPr lang="en-US" dirty="0"/>
              <a:t>there any story that would be worth making a </a:t>
            </a:r>
            <a:r>
              <a:rPr lang="en-US" b="1" dirty="0"/>
              <a:t>sequel or prequel </a:t>
            </a:r>
            <a:r>
              <a:rPr lang="en-US" dirty="0"/>
              <a:t>in order to extend the movie franchise</a:t>
            </a:r>
            <a:r>
              <a:rPr lang="en-US" dirty="0" smtClean="0"/>
              <a:t>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24827"/>
          <a:stretch/>
        </p:blipFill>
        <p:spPr>
          <a:xfrm rot="16200000">
            <a:off x="-2579623" y="2579623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Business Intelligence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13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29826" y="1600200"/>
            <a:ext cx="6756974" cy="496500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Conjectures</a:t>
            </a:r>
          </a:p>
          <a:p>
            <a:pPr algn="just"/>
            <a:r>
              <a:rPr lang="en-US" dirty="0" smtClean="0"/>
              <a:t>Nine </a:t>
            </a:r>
            <a:r>
              <a:rPr lang="en-US" dirty="0"/>
              <a:t>out of the ten movies are within the genre of </a:t>
            </a:r>
            <a:r>
              <a:rPr lang="en-US" b="1" dirty="0"/>
              <a:t>drama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r>
              <a:rPr lang="en-US" dirty="0" smtClean="0"/>
              <a:t>Drama </a:t>
            </a:r>
            <a:r>
              <a:rPr lang="en-US" dirty="0"/>
              <a:t>is the </a:t>
            </a:r>
            <a:r>
              <a:rPr lang="en-US" b="1" dirty="0" smtClean="0"/>
              <a:t>preferred </a:t>
            </a:r>
            <a:r>
              <a:rPr lang="en-US" b="1" dirty="0"/>
              <a:t>genre among male and female raters </a:t>
            </a:r>
            <a:r>
              <a:rPr lang="en-US" dirty="0"/>
              <a:t>in the database. </a:t>
            </a:r>
            <a:endParaRPr lang="en-US" dirty="0" smtClean="0"/>
          </a:p>
          <a:p>
            <a:pPr algn="just"/>
            <a:r>
              <a:rPr lang="en-US" dirty="0"/>
              <a:t>Average rating for each is </a:t>
            </a:r>
            <a:r>
              <a:rPr lang="en-US" b="1" dirty="0"/>
              <a:t>greater than 4 stars</a:t>
            </a:r>
            <a:r>
              <a:rPr lang="en-US" dirty="0" smtClean="0"/>
              <a:t>.</a:t>
            </a:r>
            <a:endParaRPr lang="en-US" dirty="0" smtClean="0"/>
          </a:p>
          <a:p>
            <a:pPr algn="just"/>
            <a:r>
              <a:rPr lang="en-US" dirty="0" smtClean="0"/>
              <a:t>All </a:t>
            </a:r>
            <a:r>
              <a:rPr lang="en-US" dirty="0"/>
              <a:t>ten movies have </a:t>
            </a:r>
            <a:r>
              <a:rPr lang="en-US" b="1" dirty="0" smtClean="0"/>
              <a:t>more than </a:t>
            </a:r>
            <a:r>
              <a:rPr lang="en-US" b="1" dirty="0"/>
              <a:t>1500 raters</a:t>
            </a:r>
            <a:r>
              <a:rPr lang="en-US" dirty="0"/>
              <a:t>. 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Business Intelligence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92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29826" y="1600200"/>
            <a:ext cx="6756974" cy="49650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Conjectures</a:t>
            </a:r>
          </a:p>
          <a:p>
            <a:pPr algn="just"/>
            <a:r>
              <a:rPr lang="en-US" dirty="0" smtClean="0"/>
              <a:t>Story should </a:t>
            </a:r>
            <a:r>
              <a:rPr lang="en-US" dirty="0"/>
              <a:t>be targeted to </a:t>
            </a:r>
            <a:r>
              <a:rPr lang="en-US" b="1" dirty="0"/>
              <a:t>women</a:t>
            </a:r>
            <a:r>
              <a:rPr lang="en-US" dirty="0"/>
              <a:t>, in their </a:t>
            </a:r>
            <a:r>
              <a:rPr lang="en-US" b="1" dirty="0"/>
              <a:t>middle ages</a:t>
            </a:r>
            <a:r>
              <a:rPr lang="en-US" dirty="0" smtClean="0"/>
              <a:t>.</a:t>
            </a:r>
          </a:p>
          <a:p>
            <a:pPr algn="just"/>
            <a:r>
              <a:rPr lang="en-US" dirty="0" smtClean="0"/>
              <a:t>This </a:t>
            </a:r>
            <a:r>
              <a:rPr lang="en-US" dirty="0"/>
              <a:t>basing on how </a:t>
            </a:r>
            <a:r>
              <a:rPr lang="en-US" b="1" dirty="0"/>
              <a:t>female</a:t>
            </a:r>
            <a:r>
              <a:rPr lang="en-US" dirty="0"/>
              <a:t> rankers and </a:t>
            </a:r>
            <a:r>
              <a:rPr lang="en-US" b="1" dirty="0"/>
              <a:t>housemakers</a:t>
            </a:r>
            <a:r>
              <a:rPr lang="en-US" dirty="0"/>
              <a:t> are the </a:t>
            </a:r>
            <a:r>
              <a:rPr lang="en-US" b="1" dirty="0"/>
              <a:t>easiest</a:t>
            </a:r>
            <a:r>
              <a:rPr lang="en-US" dirty="0"/>
              <a:t> groups </a:t>
            </a:r>
            <a:r>
              <a:rPr lang="en-US" b="1" dirty="0"/>
              <a:t>to please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dirty="0"/>
              <a:t>story would have to be a </a:t>
            </a:r>
            <a:r>
              <a:rPr lang="en-US" b="1" dirty="0"/>
              <a:t>drama</a:t>
            </a:r>
            <a:r>
              <a:rPr lang="en-US" dirty="0"/>
              <a:t>, related preferably to a </a:t>
            </a:r>
            <a:r>
              <a:rPr lang="en-US" b="1" dirty="0" smtClean="0"/>
              <a:t>criminal story</a:t>
            </a:r>
            <a:r>
              <a:rPr lang="en-US" dirty="0" smtClean="0"/>
              <a:t>.</a:t>
            </a:r>
          </a:p>
          <a:p>
            <a:pPr algn="just"/>
            <a:r>
              <a:rPr lang="en-US" b="1" dirty="0" smtClean="0"/>
              <a:t>Appealing </a:t>
            </a:r>
            <a:r>
              <a:rPr lang="en-US" b="1" dirty="0"/>
              <a:t>to men </a:t>
            </a:r>
            <a:r>
              <a:rPr lang="en-US" dirty="0"/>
              <a:t>as well.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Business Intelligence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61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29825" y="1600200"/>
            <a:ext cx="6756973" cy="4965005"/>
          </a:xfrm>
        </p:spPr>
        <p:txBody>
          <a:bodyPr anchor="t">
            <a:normAutofit fontScale="92500"/>
          </a:bodyPr>
          <a:lstStyle/>
          <a:p>
            <a:pPr marL="0" indent="0" algn="ctr">
              <a:buNone/>
            </a:pPr>
            <a:r>
              <a:rPr lang="en-US" dirty="0" smtClean="0"/>
              <a:t>Idea to Pitch</a:t>
            </a:r>
          </a:p>
          <a:p>
            <a:pPr algn="just"/>
            <a:r>
              <a:rPr lang="en-US" b="1" dirty="0" smtClean="0"/>
              <a:t>Warner </a:t>
            </a:r>
            <a:r>
              <a:rPr lang="en-US" b="1" dirty="0"/>
              <a:t>Brothers </a:t>
            </a:r>
            <a:r>
              <a:rPr lang="en-US" dirty="0" smtClean="0"/>
              <a:t>making </a:t>
            </a:r>
            <a:r>
              <a:rPr lang="en-US" dirty="0"/>
              <a:t>a </a:t>
            </a:r>
            <a:r>
              <a:rPr lang="en-US" b="1" dirty="0"/>
              <a:t>prequel</a:t>
            </a:r>
            <a:r>
              <a:rPr lang="en-US" dirty="0"/>
              <a:t> movie of </a:t>
            </a:r>
            <a:r>
              <a:rPr lang="en-US" b="1" dirty="0"/>
              <a:t>The Shawshank Redemption</a:t>
            </a:r>
            <a:r>
              <a:rPr lang="en-US" dirty="0"/>
              <a:t>. </a:t>
            </a:r>
            <a:endParaRPr lang="en-US" dirty="0" smtClean="0"/>
          </a:p>
          <a:p>
            <a:pPr algn="just"/>
            <a:r>
              <a:rPr lang="en-US" dirty="0" smtClean="0"/>
              <a:t>Showing </a:t>
            </a:r>
            <a:r>
              <a:rPr lang="en-US" b="1" dirty="0"/>
              <a:t>Ellis Boyd 'Red' Redding's life </a:t>
            </a:r>
            <a:r>
              <a:rPr lang="en-US" dirty="0"/>
              <a:t>(Morgan Freeman's </a:t>
            </a:r>
            <a:r>
              <a:rPr lang="en-US" dirty="0" smtClean="0"/>
              <a:t>character) </a:t>
            </a:r>
            <a:r>
              <a:rPr lang="en-US" dirty="0"/>
              <a:t>before meeting Andy Dufresne (played by Tim Robbins). </a:t>
            </a:r>
            <a:endParaRPr lang="en-US" dirty="0" smtClean="0"/>
          </a:p>
          <a:p>
            <a:pPr algn="just"/>
            <a:r>
              <a:rPr lang="en-US" dirty="0" smtClean="0"/>
              <a:t>The </a:t>
            </a:r>
            <a:r>
              <a:rPr lang="en-US" b="1" dirty="0"/>
              <a:t>expansion of the movie franchise</a:t>
            </a:r>
            <a:r>
              <a:rPr lang="en-US" dirty="0"/>
              <a:t> would add to the $58.5 million that the </a:t>
            </a:r>
            <a:r>
              <a:rPr lang="en-US" dirty="0" smtClean="0"/>
              <a:t>box-office </a:t>
            </a:r>
            <a:r>
              <a:rPr lang="en-US" dirty="0"/>
              <a:t>made in 1994 when released.</a:t>
            </a:r>
            <a:endParaRPr lang="en-US" dirty="0" smtClean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04" y="1402648"/>
            <a:ext cx="1210214" cy="179025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10514" r="12512"/>
          <a:stretch/>
        </p:blipFill>
        <p:spPr>
          <a:xfrm>
            <a:off x="172219" y="0"/>
            <a:ext cx="1361350" cy="1344947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5"/>
          <a:srcRect l="29661" r="20094"/>
          <a:stretch/>
        </p:blipFill>
        <p:spPr>
          <a:xfrm>
            <a:off x="172220" y="5081666"/>
            <a:ext cx="1361350" cy="1776334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6"/>
          <a:srcRect l="21220" r="15271"/>
          <a:stretch/>
        </p:blipFill>
        <p:spPr>
          <a:xfrm>
            <a:off x="133003" y="3260053"/>
            <a:ext cx="1451957" cy="174161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Business Intelligence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3045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826" y="274638"/>
            <a:ext cx="6756973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Details of Collected Data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929826" y="1600201"/>
            <a:ext cx="6756974" cy="168254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smtClean="0"/>
              <a:t>Number of movies with </a:t>
            </a:r>
            <a:r>
              <a:rPr lang="en-US" dirty="0"/>
              <a:t>an average rating over 4.5 </a:t>
            </a:r>
            <a:r>
              <a:rPr lang="en-US" dirty="0" smtClean="0"/>
              <a:t>overall?</a:t>
            </a:r>
          </a:p>
          <a:p>
            <a:pPr marL="0" indent="0" algn="ctr">
              <a:buNone/>
            </a:pPr>
            <a:r>
              <a:rPr lang="en-US" sz="4000" b="1" dirty="0" smtClean="0"/>
              <a:t>21</a:t>
            </a:r>
            <a:endParaRPr lang="en-US" sz="4000" b="1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27138938"/>
              </p:ext>
            </p:extLst>
          </p:nvPr>
        </p:nvGraphicFramePr>
        <p:xfrm>
          <a:off x="1929826" y="4437424"/>
          <a:ext cx="6756975" cy="19202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2252325"/>
                <a:gridCol w="2252325"/>
                <a:gridCol w="2252325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Men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Women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Average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 smtClean="0"/>
                        <a:t>23</a:t>
                      </a:r>
                      <a:endParaRPr lang="en-US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 smtClean="0"/>
                        <a:t>51</a:t>
                      </a:r>
                      <a:endParaRPr lang="en-US" sz="40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dirty="0" smtClean="0"/>
                        <a:t>Median of people over 30 years 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 smtClean="0"/>
                        <a:t>86</a:t>
                      </a:r>
                      <a:endParaRPr lang="en-US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000" b="1" dirty="0" smtClean="0"/>
                        <a:t>149</a:t>
                      </a:r>
                      <a:endParaRPr lang="en-US" sz="4000" b="1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233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6"/>
              <p:cNvSpPr/>
              <p:nvPr/>
            </p:nvSpPr>
            <p:spPr>
              <a:xfrm>
                <a:off x="0" y="-2"/>
                <a:ext cx="9144000" cy="6873877"/>
              </a:xfrm>
              <a:prstGeom prst="rect">
                <a:avLst/>
              </a:prstGeom>
              <a:solidFill>
                <a:srgbClr val="ECECEC"/>
              </a:solidFill>
              <a:ln>
                <a:solidFill>
                  <a:srgbClr val="ECECEC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×</m:t>
                      </m:r>
                      <m:r>
                        <a:rPr lang="es-ES" b="0" i="1" smtClean="0">
                          <a:latin typeface="Cambria Math" charset="0"/>
                        </a:rPr>
                        <m:t>𝑠𝑑𝑓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Rectangle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-2"/>
                <a:ext cx="9144000" cy="687387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  <a:ln>
                <a:solidFill>
                  <a:srgbClr val="ECECEC"/>
                </a:solidFill>
              </a:ln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2050829" y="912391"/>
            <a:ext cx="6756974" cy="639762"/>
          </a:xfrm>
        </p:spPr>
        <p:txBody>
          <a:bodyPr/>
          <a:lstStyle/>
          <a:p>
            <a:pPr algn="ctr"/>
            <a:r>
              <a:rPr lang="en-US" dirty="0" smtClean="0"/>
              <a:t>Top 10 Popular Movies</a:t>
            </a:r>
            <a:endParaRPr lang="en-US" dirty="0"/>
          </a:p>
        </p:txBody>
      </p:sp>
      <p:graphicFrame>
        <p:nvGraphicFramePr>
          <p:cNvPr id="11" name="Marcador de contenido 10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727251548"/>
              </p:ext>
            </p:extLst>
          </p:nvPr>
        </p:nvGraphicFramePr>
        <p:xfrm>
          <a:off x="3157313" y="1496733"/>
          <a:ext cx="4301998" cy="40792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3549460"/>
                <a:gridCol w="75253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noProof="0" dirty="0" smtClean="0"/>
                        <a:t>Movie</a:t>
                      </a:r>
                      <a:endParaRPr lang="en-US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noProof="0" dirty="0" smtClean="0"/>
                        <a:t>Score</a:t>
                      </a:r>
                      <a:endParaRPr lang="en-US" noProof="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smtClean="0"/>
                        <a:t>Shawshank Redemption, The (1994)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0.8413</a:t>
                      </a:r>
                      <a:endParaRPr lang="es-ES_tradnl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 smtClean="0"/>
                        <a:t>Schindler's List (1993)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0.8284</a:t>
                      </a:r>
                      <a:endParaRPr lang="es-ES_tradnl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 smtClean="0"/>
                        <a:t>Casablanca (1942)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0.8270</a:t>
                      </a:r>
                      <a:endParaRPr lang="es-ES_tradnl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 smtClean="0"/>
                        <a:t>Usual Suspects, The (1995)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0.8153</a:t>
                      </a:r>
                      <a:endParaRPr lang="es-ES_tradnl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 smtClean="0"/>
                        <a:t>Sixth Sense, The (1999)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0.8130</a:t>
                      </a:r>
                      <a:endParaRPr lang="es-ES_tradnl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 smtClean="0"/>
                        <a:t>Godfather, The (1972)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0.8109</a:t>
                      </a:r>
                      <a:endParaRPr lang="es-ES_tradnl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 smtClean="0"/>
                        <a:t>Raiders of the Lost Ark (1981)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0.8074</a:t>
                      </a:r>
                      <a:endParaRPr lang="es-ES_tradnl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 smtClean="0"/>
                        <a:t>Silence of the Lambs, The (1991)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0.8058</a:t>
                      </a:r>
                      <a:endParaRPr lang="es-ES_tradnl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noProof="0" dirty="0" smtClean="0"/>
                        <a:t>One Flew Over the Cuckoo's Nest (1975)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0.8054</a:t>
                      </a:r>
                      <a:endParaRPr lang="es-ES_tradnl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noProof="0" dirty="0" smtClean="0"/>
                        <a:t>American Beauty (1999)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_tradnl" sz="16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0.8011</a:t>
                      </a:r>
                      <a:endParaRPr lang="es-ES_tradnl" sz="1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Basic Details of Collected Data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uadroTexto 11"/>
              <p:cNvSpPr txBox="1"/>
              <p:nvPr/>
            </p:nvSpPr>
            <p:spPr>
              <a:xfrm>
                <a:off x="2206799" y="5601915"/>
                <a:ext cx="6266331" cy="13154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1600" b="0" i="1" smtClean="0">
                          <a:latin typeface="Cambria Math" charset="0"/>
                        </a:rPr>
                        <m:t>𝑆𝑐𝑜𝑟𝑒</m:t>
                      </m:r>
                      <m:r>
                        <a:rPr lang="es-ES" sz="1600" b="0" i="1" smtClean="0">
                          <a:latin typeface="Cambria Math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s-ES" sz="1600" b="0" i="1" smtClean="0">
                              <a:latin typeface="Cambria Math" charset="0"/>
                            </a:rPr>
                          </m:ctrlPr>
                        </m:dPr>
                        <m:e>
                          <m:d>
                            <m:dPr>
                              <m:ctrlPr>
                                <a:rPr lang="es-ES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1−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𝑟𝑎𝑡𝑖𝑜</m:t>
                              </m:r>
                            </m:e>
                          </m:d>
                          <m:r>
                            <a:rPr lang="es-ES" sz="16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s-ES" sz="16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×</m:t>
                          </m:r>
                          <m:r>
                            <a:rPr lang="es-ES" sz="16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 20%</m:t>
                          </m:r>
                        </m:e>
                      </m:d>
                      <m:r>
                        <a:rPr lang="es-ES" sz="1600" b="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+</m:t>
                      </m:r>
                      <m:d>
                        <m:dPr>
                          <m:begChr m:val="["/>
                          <m:endChr m:val="]"/>
                          <m:ctrlPr>
                            <a:rPr lang="es-ES" sz="16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s-ES" sz="16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fPr>
                            <m:num>
                              <m:r>
                                <a:rPr lang="es-ES" sz="16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𝑎𝑣𝑒𝑟𝑎𝑔𝑒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𝑟𝑎𝑡𝑖𝑛𝑔</m:t>
                              </m:r>
                            </m:num>
                            <m:den>
                              <m:r>
                                <a:rPr lang="es-ES" sz="16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𝑚𝑎𝑥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.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𝑝𝑜𝑠𝑠𝑖𝑏𝑙𝑒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𝑟𝑎𝑖𝑡𝑖𝑛𝑔</m:t>
                              </m:r>
                            </m:den>
                          </m:f>
                          <m:r>
                            <a:rPr lang="es-ES" sz="16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× 80% </m:t>
                          </m:r>
                        </m:e>
                      </m:d>
                    </m:oMath>
                  </m:oMathPara>
                </a14:m>
                <a:endParaRPr lang="es-ES" sz="1600" b="0" dirty="0" smtClean="0">
                  <a:ea typeface="Cambria Math" charset="0"/>
                  <a:cs typeface="Cambria Math" charset="0"/>
                </a:endParaRPr>
              </a:p>
              <a:p>
                <a:endParaRPr lang="es-ES_tradnl" sz="1600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sz="1600" b="0" i="1" smtClean="0">
                          <a:latin typeface="Cambria Math" charset="0"/>
                        </a:rPr>
                        <m:t>𝑟𝑎𝑡𝑖𝑜</m:t>
                      </m:r>
                      <m:r>
                        <a:rPr lang="es-ES" sz="1600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s-ES" sz="1600" b="0" i="1" smtClean="0">
                              <a:latin typeface="Cambria Math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lang="es-ES" sz="1600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𝑛𝑢𝑚𝑏𝑒𝑟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𝑜𝑓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𝑚𝑎𝑙𝑒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𝑣𝑜𝑡𝑒𝑟𝑠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 −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𝑛𝑢𝑚𝑏𝑒𝑟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𝑜𝑓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𝑓𝑒𝑚𝑎𝑙𝑒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𝑣𝑜𝑡𝑒𝑟𝑠</m:t>
                              </m:r>
                              <m:r>
                                <a:rPr lang="es-ES" sz="1600" b="0" i="1" smtClean="0">
                                  <a:latin typeface="Cambria Math" charset="0"/>
                                </a:rPr>
                                <m:t> </m:t>
                              </m:r>
                            </m:e>
                          </m:d>
                        </m:num>
                        <m:den>
                          <m:r>
                            <a:rPr lang="es-ES" sz="1600" b="0" i="1" smtClean="0">
                              <a:latin typeface="Cambria Math" charset="0"/>
                            </a:rPr>
                            <m:t>𝑎𝑙𝑙</m:t>
                          </m:r>
                          <m:r>
                            <a:rPr lang="es-ES" sz="1600" b="0" i="1" smtClean="0">
                              <a:latin typeface="Cambria Math" charset="0"/>
                            </a:rPr>
                            <m:t> </m:t>
                          </m:r>
                          <m:r>
                            <a:rPr lang="es-ES" sz="1600" b="0" i="1" smtClean="0">
                              <a:latin typeface="Cambria Math" charset="0"/>
                            </a:rPr>
                            <m:t>𝑣𝑜𝑡𝑒𝑟𝑠</m:t>
                          </m:r>
                        </m:den>
                      </m:f>
                    </m:oMath>
                  </m:oMathPara>
                </a14:m>
                <a:endParaRPr lang="es-ES_tradnl" sz="1600" dirty="0"/>
              </a:p>
            </p:txBody>
          </p:sp>
        </mc:Choice>
        <mc:Fallback xmlns="">
          <p:sp>
            <p:nvSpPr>
              <p:cNvPr id="12" name="CuadroTexto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06799" y="5601915"/>
                <a:ext cx="6266331" cy="1315488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8766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" name="Marcador de contenid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7332159"/>
              </p:ext>
            </p:extLst>
          </p:nvPr>
        </p:nvGraphicFramePr>
        <p:xfrm>
          <a:off x="1929826" y="1299326"/>
          <a:ext cx="4388867" cy="54381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282575"/>
                <a:gridCol w="1862138"/>
                <a:gridCol w="1090041"/>
                <a:gridCol w="1154113"/>
              </a:tblGrid>
              <a:tr h="370840">
                <a:tc>
                  <a:txBody>
                    <a:bodyPr/>
                    <a:lstStyle/>
                    <a:p>
                      <a:pPr marL="0" algn="ctr" defTabSz="457200" rtl="0" eaLnBrk="1" fontAlgn="b" latinLnBrk="0" hangingPunct="1"/>
                      <a:r>
                        <a:rPr lang="en-US" sz="1800" b="1" kern="1200" noProof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ID</a:t>
                      </a:r>
                      <a:endParaRPr lang="en-US" sz="1800" b="1" kern="1200" noProof="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t" latinLnBrk="0" hangingPunct="1"/>
                      <a:r>
                        <a:rPr lang="en-US" sz="1800" b="1" kern="1200" noProof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Occupation</a:t>
                      </a:r>
                      <a:endParaRPr lang="en-US" sz="1800" b="1" kern="1200" noProof="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t" latinLnBrk="0" hangingPunct="1"/>
                      <a:r>
                        <a:rPr lang="en-US" sz="1800" b="1" kern="1200" noProof="0" dirty="0" err="1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Avg_rating</a:t>
                      </a:r>
                      <a:endParaRPr lang="en-US" sz="1800" b="1" kern="1200" noProof="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t" latinLnBrk="0" hangingPunct="1"/>
                      <a:r>
                        <a:rPr lang="en-US" sz="1800" b="1" kern="1200" noProof="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STD</a:t>
                      </a:r>
                      <a:endParaRPr lang="en-US" sz="1800" b="1" kern="1200" noProof="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/>
                </a:tc>
              </a:tr>
              <a:tr h="10959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9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homemaker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3.4868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0.872799445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94124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13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retired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3.4611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0.862035816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78653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clerical/admin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3.4020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0.934390928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6318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programmer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3.3918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0.935026507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15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scientist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3.3816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0.868145401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4609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K-12 student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3.3637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1.026850526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4146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tradesman/craftsman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3.3617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0.825533427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5369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5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customer service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3.3574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0.903787785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1051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farmer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3.3545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0.790726203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2275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16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self-employed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3.3522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0.901704354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3499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sales/marketing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3.3449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0.910138053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6108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doctor/health care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3.3257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0.943222899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59471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technician/engineer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3.3222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0.903137705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4400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other or not specified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3.2916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0.972678469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1467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7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executive/managerial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3.2638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0.947056375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1305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artist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3.2563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0.976880262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2529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11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lawyer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3.2332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0.949640709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13753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academic/educator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3.2153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0.931278135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94355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college/grad student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3.1897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1.008007799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92738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writer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3.1468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0.9658032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  <a:tr h="77267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19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unemployed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3.1431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kern="1200" noProof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0.981836592</a:t>
                      </a:r>
                      <a:endParaRPr lang="en-US" sz="1500" kern="1200" noProof="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Basic Details of Collected Data</a:t>
            </a:r>
            <a:endParaRPr lang="en-US" dirty="0"/>
          </a:p>
        </p:txBody>
      </p:sp>
      <p:graphicFrame>
        <p:nvGraphicFramePr>
          <p:cNvPr id="10" name="Marcador de contenido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249632"/>
              </p:ext>
            </p:extLst>
          </p:nvPr>
        </p:nvGraphicFramePr>
        <p:xfrm>
          <a:off x="6668356" y="2017612"/>
          <a:ext cx="2125980" cy="20599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435864"/>
                <a:gridCol w="1090041"/>
                <a:gridCol w="600075"/>
              </a:tblGrid>
              <a:tr h="370840">
                <a:tc>
                  <a:txBody>
                    <a:bodyPr/>
                    <a:lstStyle/>
                    <a:p>
                      <a:pPr marL="0" algn="ctr" defTabSz="457200" rtl="0" eaLnBrk="1" fontAlgn="t" latinLnBrk="0" hangingPunct="1"/>
                      <a:r>
                        <a:rPr lang="es-ES_tradnl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Age</a:t>
                      </a:r>
                      <a:endParaRPr lang="es-ES_tradnl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t" latinLnBrk="0" hangingPunct="1"/>
                      <a:r>
                        <a:rPr lang="es-ES_tradnl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Avg_rating</a:t>
                      </a:r>
                      <a:endParaRPr lang="es-ES_tradnl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marL="0" algn="ctr" defTabSz="457200" rtl="0" eaLnBrk="1" fontAlgn="t" latinLnBrk="0" hangingPunct="1"/>
                      <a:r>
                        <a:rPr lang="es-ES_tradnl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STD</a:t>
                      </a:r>
                    </a:p>
                  </a:txBody>
                  <a:tcPr marL="12700" marR="12700" marT="12700" marB="0" anchor="ctr"/>
                </a:tc>
              </a:tr>
              <a:tr h="109595"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3.34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1.0261</a:t>
                      </a:r>
                    </a:p>
                  </a:txBody>
                  <a:tcPr marL="12700" marR="12700" marT="12700" marB="0" anchor="b"/>
                </a:tc>
              </a:tr>
              <a:tr h="94124"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3.16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1.0209</a:t>
                      </a:r>
                    </a:p>
                  </a:txBody>
                  <a:tcPr marL="12700" marR="12700" marT="12700" marB="0" anchor="b"/>
                </a:tc>
              </a:tr>
              <a:tr h="78653"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3.23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1.0032</a:t>
                      </a:r>
                    </a:p>
                  </a:txBody>
                  <a:tcPr marL="12700" marR="12700" marT="12700" marB="0" anchor="b"/>
                </a:tc>
              </a:tr>
              <a:tr h="63182"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3.28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0.9496</a:t>
                      </a:r>
                    </a:p>
                  </a:txBody>
                  <a:tcPr marL="12700" marR="12700" marT="12700" marB="0" anchor="b"/>
                </a:tc>
              </a:tr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3.29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0.9207</a:t>
                      </a:r>
                    </a:p>
                  </a:txBody>
                  <a:tcPr marL="12700" marR="12700" marT="12700" marB="0" anchor="b"/>
                </a:tc>
              </a:tr>
              <a:tr h="46095"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50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3.34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0.9053</a:t>
                      </a:r>
                    </a:p>
                  </a:txBody>
                  <a:tcPr marL="12700" marR="12700" marT="12700" marB="0" anchor="b"/>
                </a:tc>
              </a:tr>
              <a:tr h="141460"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3.37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0.9089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graphicFrame>
        <p:nvGraphicFramePr>
          <p:cNvPr id="11" name="Marcador de contenido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2647424"/>
              </p:ext>
            </p:extLst>
          </p:nvPr>
        </p:nvGraphicFramePr>
        <p:xfrm>
          <a:off x="6497350" y="4866929"/>
          <a:ext cx="2467991" cy="8534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777875"/>
                <a:gridCol w="1090041"/>
                <a:gridCol w="600075"/>
              </a:tblGrid>
              <a:tr h="370840">
                <a:tc>
                  <a:txBody>
                    <a:bodyPr/>
                    <a:lstStyle/>
                    <a:p>
                      <a:pPr marL="0" algn="ctr" defTabSz="457200" rtl="0" eaLnBrk="1" fontAlgn="t" latinLnBrk="0" hangingPunct="1"/>
                      <a:r>
                        <a:rPr lang="es-ES_tradnl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Gender</a:t>
                      </a:r>
                      <a:endParaRPr lang="es-ES_tradnl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algn="ctr" defTabSz="457200" rtl="0" eaLnBrk="1" fontAlgn="t" latinLnBrk="0" hangingPunct="1"/>
                      <a:r>
                        <a:rPr lang="es-ES_tradnl" sz="1800" b="1" kern="1200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Avg_rating</a:t>
                      </a:r>
                      <a:endParaRPr lang="es-ES_tradnl" sz="18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700" marR="12700" marT="12700" marB="0"/>
                </a:tc>
                <a:tc>
                  <a:txBody>
                    <a:bodyPr/>
                    <a:lstStyle/>
                    <a:p>
                      <a:pPr marL="0" algn="ctr" defTabSz="457200" rtl="0" eaLnBrk="1" fontAlgn="t" latinLnBrk="0" hangingPunct="1"/>
                      <a:r>
                        <a:rPr lang="es-ES_tradnl" sz="1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STD</a:t>
                      </a:r>
                    </a:p>
                  </a:txBody>
                  <a:tcPr marL="12700" marR="12700" marT="12700" marB="0"/>
                </a:tc>
              </a:tr>
              <a:tr h="109595"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F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3.29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1.0045</a:t>
                      </a:r>
                    </a:p>
                  </a:txBody>
                  <a:tcPr marL="12700" marR="12700" marT="12700" marB="0" anchor="b"/>
                </a:tc>
              </a:tr>
              <a:tr h="94124"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M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3.21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ES_tradnl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1.0054</a:t>
                      </a: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9423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9826" y="274638"/>
            <a:ext cx="6756973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Basic Details of Collected Data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1929826" y="1600201"/>
            <a:ext cx="6756974" cy="4525962"/>
          </a:xfrm>
        </p:spPr>
        <p:txBody>
          <a:bodyPr>
            <a:normAutofit/>
          </a:bodyPr>
          <a:lstStyle/>
          <a:p>
            <a:pPr algn="just"/>
            <a:r>
              <a:rPr lang="en-US" b="1" dirty="0" smtClean="0"/>
              <a:t>Female</a:t>
            </a:r>
            <a:r>
              <a:rPr lang="en-US" dirty="0" smtClean="0"/>
              <a:t> raters tend be more homogeneous when rating movies.</a:t>
            </a:r>
          </a:p>
          <a:p>
            <a:pPr algn="just"/>
            <a:r>
              <a:rPr lang="en-US" dirty="0" smtClean="0"/>
              <a:t>People </a:t>
            </a:r>
            <a:r>
              <a:rPr lang="en-US" b="1" dirty="0" smtClean="0"/>
              <a:t>under 18</a:t>
            </a:r>
            <a:r>
              <a:rPr lang="en-US" dirty="0" smtClean="0"/>
              <a:t> are the </a:t>
            </a:r>
            <a:r>
              <a:rPr lang="en-US" b="1" dirty="0" smtClean="0"/>
              <a:t>easiest</a:t>
            </a:r>
            <a:r>
              <a:rPr lang="en-US" dirty="0" smtClean="0"/>
              <a:t> group to please; people </a:t>
            </a:r>
            <a:r>
              <a:rPr lang="en-US" b="1" dirty="0" smtClean="0"/>
              <a:t>from 18 to 24 </a:t>
            </a:r>
            <a:r>
              <a:rPr lang="en-US" dirty="0" smtClean="0"/>
              <a:t>are the </a:t>
            </a:r>
            <a:r>
              <a:rPr lang="en-US" b="1" dirty="0" smtClean="0"/>
              <a:t>hardest</a:t>
            </a:r>
            <a:r>
              <a:rPr lang="en-US" dirty="0" smtClean="0"/>
              <a:t> group, however they tend to be less problematic when aging.</a:t>
            </a:r>
          </a:p>
          <a:p>
            <a:pPr algn="just"/>
            <a:r>
              <a:rPr lang="en-US" b="1" dirty="0" smtClean="0"/>
              <a:t>Homemakers and retired</a:t>
            </a:r>
            <a:r>
              <a:rPr lang="en-US" dirty="0" smtClean="0"/>
              <a:t> people are the </a:t>
            </a:r>
            <a:r>
              <a:rPr lang="en-US" b="1" dirty="0" smtClean="0"/>
              <a:t>easiest</a:t>
            </a:r>
            <a:r>
              <a:rPr lang="en-US" dirty="0" smtClean="0"/>
              <a:t> group to please, </a:t>
            </a:r>
            <a:r>
              <a:rPr lang="en-US" b="1" dirty="0" smtClean="0"/>
              <a:t>writers and unemployed</a:t>
            </a:r>
            <a:r>
              <a:rPr lang="en-US" dirty="0" smtClean="0"/>
              <a:t> people are </a:t>
            </a:r>
            <a:r>
              <a:rPr lang="en-US" b="1" dirty="0" smtClean="0"/>
              <a:t>hardest</a:t>
            </a:r>
            <a:r>
              <a:rPr lang="en-US" dirty="0" smtClean="0"/>
              <a:t> to please. </a:t>
            </a:r>
            <a:endParaRPr lang="en-US" dirty="0">
              <a:effectLst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07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Marcador de contenido 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0943" y="1600200"/>
            <a:ext cx="5175314" cy="4965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Histograms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02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29826" y="1600200"/>
            <a:ext cx="6756974" cy="4965005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 smtClean="0"/>
              <a:t>Results</a:t>
            </a:r>
          </a:p>
          <a:p>
            <a:pPr algn="just"/>
            <a:r>
              <a:rPr lang="en-US" dirty="0" smtClean="0"/>
              <a:t>Majority of </a:t>
            </a:r>
            <a:r>
              <a:rPr lang="en-US" b="1" dirty="0" smtClean="0"/>
              <a:t>extreme ratings </a:t>
            </a:r>
            <a:r>
              <a:rPr lang="en-US" dirty="0" smtClean="0"/>
              <a:t>were for movies receiving </a:t>
            </a:r>
            <a:r>
              <a:rPr lang="en-US" b="1" dirty="0" smtClean="0"/>
              <a:t>less than 100 ratings</a:t>
            </a:r>
            <a:r>
              <a:rPr lang="en-US" dirty="0" smtClean="0"/>
              <a:t>.</a:t>
            </a:r>
          </a:p>
          <a:p>
            <a:pPr algn="just"/>
            <a:r>
              <a:rPr lang="en-US" dirty="0" smtClean="0"/>
              <a:t>Only movies receiving ratings </a:t>
            </a:r>
            <a:r>
              <a:rPr lang="en-US" b="1" dirty="0" smtClean="0"/>
              <a:t>above a minimum threshold</a:t>
            </a:r>
            <a:r>
              <a:rPr lang="en-US" dirty="0" smtClean="0"/>
              <a:t> should be considered </a:t>
            </a:r>
            <a:r>
              <a:rPr lang="en-US" b="1" dirty="0" smtClean="0"/>
              <a:t>trustworthy</a:t>
            </a:r>
            <a:r>
              <a:rPr lang="en-US" dirty="0" smtClean="0"/>
              <a:t>.</a:t>
            </a:r>
          </a:p>
          <a:p>
            <a:pPr algn="just"/>
            <a:r>
              <a:rPr lang="en-US" b="1" dirty="0" smtClean="0"/>
              <a:t>More </a:t>
            </a:r>
            <a:r>
              <a:rPr lang="en-US" dirty="0" smtClean="0"/>
              <a:t>extreme ratings are </a:t>
            </a:r>
            <a:r>
              <a:rPr lang="en-US" b="1" dirty="0" smtClean="0"/>
              <a:t>5</a:t>
            </a:r>
            <a:r>
              <a:rPr lang="en-US" dirty="0" smtClean="0"/>
              <a:t> than 1.</a:t>
            </a:r>
          </a:p>
          <a:p>
            <a:pPr algn="just"/>
            <a:r>
              <a:rPr lang="en-US" dirty="0" smtClean="0"/>
              <a:t>Perhaps these are </a:t>
            </a:r>
            <a:r>
              <a:rPr lang="en-US" b="1" dirty="0" smtClean="0"/>
              <a:t>obscure movies </a:t>
            </a:r>
            <a:r>
              <a:rPr lang="en-US" dirty="0" smtClean="0"/>
              <a:t>with a </a:t>
            </a:r>
            <a:r>
              <a:rPr lang="en-US" b="1" dirty="0" smtClean="0"/>
              <a:t>small fan base </a:t>
            </a:r>
            <a:r>
              <a:rPr lang="en-US" dirty="0" smtClean="0"/>
              <a:t>that is very loyal.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Histograms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32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Marcador de contenido 1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0005"/>
          <a:stretch/>
        </p:blipFill>
        <p:spPr>
          <a:xfrm>
            <a:off x="1855449" y="1692278"/>
            <a:ext cx="3377911" cy="245095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Correlation: Men vs Women</a:t>
            </a:r>
            <a:endParaRPr lang="en-US" dirty="0"/>
          </a:p>
        </p:txBody>
      </p:sp>
      <p:sp>
        <p:nvSpPr>
          <p:cNvPr id="9" name="Content Placeholder 5"/>
          <p:cNvSpPr txBox="1">
            <a:spLocks/>
          </p:cNvSpPr>
          <p:nvPr/>
        </p:nvSpPr>
        <p:spPr>
          <a:xfrm>
            <a:off x="1929826" y="4417875"/>
            <a:ext cx="3226790" cy="11284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700" dirty="0"/>
              <a:t>Men versus women and their mean rating for </a:t>
            </a:r>
            <a:r>
              <a:rPr lang="en-US" sz="2700" b="1" dirty="0"/>
              <a:t>every movie</a:t>
            </a:r>
            <a:r>
              <a:rPr lang="en-US" sz="2700" dirty="0"/>
              <a:t>. </a:t>
            </a:r>
          </a:p>
        </p:txBody>
      </p:sp>
      <p:sp>
        <p:nvSpPr>
          <p:cNvPr id="10" name="Content Placeholder 5"/>
          <p:cNvSpPr txBox="1">
            <a:spLocks/>
          </p:cNvSpPr>
          <p:nvPr/>
        </p:nvSpPr>
        <p:spPr>
          <a:xfrm>
            <a:off x="5669869" y="4422095"/>
            <a:ext cx="3226790" cy="17260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700" dirty="0" smtClean="0"/>
              <a:t>Men versus women and their mean rating for movies </a:t>
            </a:r>
            <a:r>
              <a:rPr lang="en-US" sz="2700" b="1" dirty="0" smtClean="0"/>
              <a:t>rated more than 200 times</a:t>
            </a:r>
            <a:r>
              <a:rPr lang="en-US" sz="2700" dirty="0" smtClean="0"/>
              <a:t>. </a:t>
            </a:r>
            <a:endParaRPr lang="en-US" sz="2700" dirty="0"/>
          </a:p>
        </p:txBody>
      </p:sp>
      <p:cxnSp>
        <p:nvCxnSpPr>
          <p:cNvPr id="4" name="Conector recto 3"/>
          <p:cNvCxnSpPr/>
          <p:nvPr/>
        </p:nvCxnSpPr>
        <p:spPr>
          <a:xfrm flipH="1">
            <a:off x="5398539" y="1542378"/>
            <a:ext cx="1" cy="5128245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Marcador de contenido 1"/>
          <p:cNvPicPr>
            <a:picLocks noChangeAspect="1"/>
          </p:cNvPicPr>
          <p:nvPr/>
        </p:nvPicPr>
        <p:blipFill rotWithShape="1">
          <a:blip r:embed="rId2"/>
          <a:srcRect l="49995"/>
          <a:stretch/>
        </p:blipFill>
        <p:spPr>
          <a:xfrm>
            <a:off x="5578131" y="1692277"/>
            <a:ext cx="3378487" cy="245095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853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-2"/>
            <a:ext cx="9144000" cy="6873877"/>
          </a:xfrm>
          <a:prstGeom prst="rect">
            <a:avLst/>
          </a:prstGeom>
          <a:solidFill>
            <a:srgbClr val="ECECEC"/>
          </a:solidFill>
          <a:ln>
            <a:solidFill>
              <a:srgbClr val="ECECE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929826" y="1600200"/>
            <a:ext cx="6756974" cy="4965005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Correlation Coefficient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b="1" dirty="0"/>
              <a:t>correlation coefficient</a:t>
            </a:r>
            <a:r>
              <a:rPr lang="en-US" dirty="0"/>
              <a:t> between men and women is 0.763 with a p value of 0. </a:t>
            </a:r>
            <a:endParaRPr lang="en-US" dirty="0" smtClean="0"/>
          </a:p>
          <a:p>
            <a:pPr lvl="1"/>
            <a:r>
              <a:rPr lang="en-US" dirty="0" smtClean="0"/>
              <a:t>This </a:t>
            </a:r>
            <a:r>
              <a:rPr lang="en-US" dirty="0"/>
              <a:t>means that the correlation is </a:t>
            </a:r>
            <a:r>
              <a:rPr lang="en-US" b="1" dirty="0"/>
              <a:t>very significant</a:t>
            </a:r>
            <a:r>
              <a:rPr lang="en-US" dirty="0"/>
              <a:t>. </a:t>
            </a:r>
            <a:endParaRPr lang="en-US" dirty="0" smtClean="0"/>
          </a:p>
          <a:p>
            <a:pPr lvl="1"/>
            <a:r>
              <a:rPr lang="en-US" dirty="0"/>
              <a:t>S</a:t>
            </a:r>
            <a:r>
              <a:rPr lang="en-US" dirty="0" smtClean="0"/>
              <a:t>hows </a:t>
            </a:r>
            <a:r>
              <a:rPr lang="en-US" dirty="0"/>
              <a:t>that the </a:t>
            </a:r>
            <a:r>
              <a:rPr lang="en-US" b="1" dirty="0"/>
              <a:t>ratings are similar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For </a:t>
            </a:r>
            <a:r>
              <a:rPr lang="en-US" b="1" dirty="0"/>
              <a:t>young </a:t>
            </a:r>
            <a:r>
              <a:rPr lang="en-US" b="1" dirty="0" smtClean="0"/>
              <a:t>viewers</a:t>
            </a:r>
            <a:r>
              <a:rPr lang="en-US" dirty="0" smtClean="0"/>
              <a:t> </a:t>
            </a:r>
            <a:r>
              <a:rPr lang="en-US" dirty="0"/>
              <a:t>the correlation is 0.56, while for </a:t>
            </a:r>
            <a:r>
              <a:rPr lang="en-US" b="1" dirty="0"/>
              <a:t>old viewers</a:t>
            </a:r>
            <a:r>
              <a:rPr lang="en-US" dirty="0"/>
              <a:t> it is 0.75. </a:t>
            </a:r>
            <a:endParaRPr lang="en-US" dirty="0" smtClean="0"/>
          </a:p>
          <a:p>
            <a:pPr lvl="1"/>
            <a:r>
              <a:rPr lang="en-US" dirty="0" smtClean="0"/>
              <a:t>Movie </a:t>
            </a:r>
            <a:r>
              <a:rPr lang="en-US" dirty="0"/>
              <a:t>tastes among genders are more similar for older people than younger people.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24827"/>
          <a:stretch/>
        </p:blipFill>
        <p:spPr>
          <a:xfrm rot="16200000">
            <a:off x="-2579622" y="2579621"/>
            <a:ext cx="6873877" cy="171463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929826" y="274638"/>
            <a:ext cx="675697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Correlation: Men </a:t>
            </a:r>
            <a:r>
              <a:rPr lang="en-US" dirty="0" err="1" smtClean="0"/>
              <a:t>vs</a:t>
            </a:r>
            <a:r>
              <a:rPr lang="en-US" dirty="0" smtClean="0"/>
              <a:t> Women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409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769</Words>
  <Application>Microsoft Macintosh PowerPoint</Application>
  <PresentationFormat>Presentación en pantalla (4:3)</PresentationFormat>
  <Paragraphs>237</Paragraphs>
  <Slides>16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0" baseType="lpstr">
      <vt:lpstr>Arial</vt:lpstr>
      <vt:lpstr>Calibri</vt:lpstr>
      <vt:lpstr>Cambria Math</vt:lpstr>
      <vt:lpstr>Office Theme</vt:lpstr>
      <vt:lpstr>Analyzing Data from MovieLens</vt:lpstr>
      <vt:lpstr>Basic Details of Collected Data</vt:lpstr>
      <vt:lpstr>Presentación de PowerPoint</vt:lpstr>
      <vt:lpstr>Presentación de PowerPoint</vt:lpstr>
      <vt:lpstr>Basic Details of Collected Data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Worcester Polytechnic Institute</Company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Jimenez Castillo</dc:creator>
  <cp:lastModifiedBy>Luis Arturo Jiménez Castillo</cp:lastModifiedBy>
  <cp:revision>33</cp:revision>
  <dcterms:created xsi:type="dcterms:W3CDTF">2016-10-22T20:41:35Z</dcterms:created>
  <dcterms:modified xsi:type="dcterms:W3CDTF">2016-10-27T17:07:06Z</dcterms:modified>
</cp:coreProperties>
</file>

<file path=docProps/thumbnail.jpeg>
</file>